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9" r:id="rId28"/>
    <p:sldId id="282" r:id="rId29"/>
    <p:sldId id="284" r:id="rId30"/>
    <p:sldId id="283" r:id="rId31"/>
    <p:sldId id="285" r:id="rId32"/>
    <p:sldId id="286" r:id="rId33"/>
    <p:sldId id="287" r:id="rId34"/>
    <p:sldId id="288"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Lobster" panose="00000500000000000000" pitchFamily="2"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1"/>
    <a:srgbClr val="2626FA"/>
    <a:srgbClr val="FFE7B7"/>
    <a:srgbClr val="FFE3AB"/>
    <a:srgbClr val="FFDC97"/>
    <a:srgbClr val="FFCC66"/>
    <a:srgbClr val="071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7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7200"/>
          </a:xfrm>
          <a:prstGeom prst="rect">
            <a:avLst/>
          </a:prstGeom>
          <a:noFill/>
          <a:ln>
            <a:noFill/>
          </a:ln>
        </p:spPr>
        <p:txBody>
          <a:bodyPr spcFirstLastPara="1" wrap="square" lIns="91425" tIns="45700" rIns="91425" bIns="45700" anchor="t" anchorCtr="0">
            <a:noAutofit/>
          </a:bodyPr>
          <a:lstStyle>
            <a:lvl1pPr marR="0" lvl="0" algn="l"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7200"/>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fa-I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ostafa-mr.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3d2e832b0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f3d2e832b0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a:t>We must put more details here including </a:t>
            </a:r>
            <a:r>
              <a:rPr lang="fa-IR" b="1"/>
              <a:t>links</a:t>
            </a:r>
            <a:endParaRPr b="1"/>
          </a:p>
          <a:p>
            <a:pPr marL="0" lvl="0" indent="0" algn="l" rtl="0">
              <a:spcBef>
                <a:spcPts val="0"/>
              </a:spcBef>
              <a:spcAft>
                <a:spcPts val="0"/>
              </a:spcAft>
              <a:buClr>
                <a:schemeClr val="dk1"/>
              </a:buClr>
              <a:buSzPts val="1100"/>
              <a:buFont typeface="Arial"/>
              <a:buNone/>
            </a:pPr>
            <a:r>
              <a:rPr lang="fa-IR"/>
              <a:t>- </a:t>
            </a:r>
            <a:r>
              <a:rPr lang="fa-IR" b="1"/>
              <a:t>XXX</a:t>
            </a:r>
            <a:r>
              <a:rPr lang="fa-IR"/>
              <a:t>: aaa </a:t>
            </a:r>
            <a:endParaRPr/>
          </a:p>
          <a:p>
            <a:pPr marL="0" lvl="0" indent="0" algn="l" rtl="0">
              <a:spcBef>
                <a:spcPts val="0"/>
              </a:spcBef>
              <a:spcAft>
                <a:spcPts val="0"/>
              </a:spcAft>
              <a:buSzPts val="1100"/>
              <a:buNone/>
            </a:pPr>
            <a:r>
              <a:rPr lang="fa-IR" u="sng">
                <a:solidFill>
                  <a:schemeClr val="hlink"/>
                </a:solidFill>
                <a:hlinkClick r:id="rId3"/>
              </a:rPr>
              <a:t>www.mostafa-mr.com</a:t>
            </a:r>
            <a:endParaRPr/>
          </a:p>
        </p:txBody>
      </p:sp>
      <p:sp>
        <p:nvSpPr>
          <p:cNvPr id="87" name="Google Shape;87;gf3d2e832b0_0_59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1">
              <a:spcBef>
                <a:spcPts val="640"/>
              </a:spcBef>
              <a:spcAft>
                <a:spcPts val="0"/>
              </a:spcAft>
              <a:buClr>
                <a:srgbClr val="888888"/>
              </a:buClr>
              <a:buSzPts val="3200"/>
              <a:buNone/>
              <a:defRPr>
                <a:solidFill>
                  <a:srgbClr val="888888"/>
                </a:solidFill>
              </a:defRPr>
            </a:lvl1pPr>
            <a:lvl2pPr lvl="1" algn="ctr" rtl="1">
              <a:spcBef>
                <a:spcPts val="560"/>
              </a:spcBef>
              <a:spcAft>
                <a:spcPts val="0"/>
              </a:spcAft>
              <a:buClr>
                <a:srgbClr val="888888"/>
              </a:buClr>
              <a:buSzPts val="2800"/>
              <a:buNone/>
              <a:defRPr>
                <a:solidFill>
                  <a:srgbClr val="888888"/>
                </a:solidFill>
              </a:defRPr>
            </a:lvl2pPr>
            <a:lvl3pPr lvl="2" algn="ctr" rtl="1">
              <a:spcBef>
                <a:spcPts val="480"/>
              </a:spcBef>
              <a:spcAft>
                <a:spcPts val="0"/>
              </a:spcAft>
              <a:buClr>
                <a:srgbClr val="888888"/>
              </a:buClr>
              <a:buSzPts val="2400"/>
              <a:buNone/>
              <a:defRPr>
                <a:solidFill>
                  <a:srgbClr val="888888"/>
                </a:solidFill>
              </a:defRPr>
            </a:lvl3pPr>
            <a:lvl4pPr lvl="3" algn="ctr" rtl="1">
              <a:spcBef>
                <a:spcPts val="400"/>
              </a:spcBef>
              <a:spcAft>
                <a:spcPts val="0"/>
              </a:spcAft>
              <a:buClr>
                <a:srgbClr val="888888"/>
              </a:buClr>
              <a:buSzPts val="2000"/>
              <a:buNone/>
              <a:defRPr>
                <a:solidFill>
                  <a:srgbClr val="888888"/>
                </a:solidFill>
              </a:defRPr>
            </a:lvl4pPr>
            <a:lvl5pPr lvl="4" algn="ctr" rtl="1">
              <a:spcBef>
                <a:spcPts val="400"/>
              </a:spcBef>
              <a:spcAft>
                <a:spcPts val="0"/>
              </a:spcAft>
              <a:buClr>
                <a:srgbClr val="888888"/>
              </a:buClr>
              <a:buSzPts val="2000"/>
              <a:buNone/>
              <a:defRPr>
                <a:solidFill>
                  <a:srgbClr val="888888"/>
                </a:solidFill>
              </a:defRPr>
            </a:lvl5pPr>
            <a:lvl6pPr lvl="5" algn="ctr" rtl="1">
              <a:spcBef>
                <a:spcPts val="400"/>
              </a:spcBef>
              <a:spcAft>
                <a:spcPts val="0"/>
              </a:spcAft>
              <a:buClr>
                <a:srgbClr val="888888"/>
              </a:buClr>
              <a:buSzPts val="2000"/>
              <a:buNone/>
              <a:defRPr>
                <a:solidFill>
                  <a:srgbClr val="888888"/>
                </a:solidFill>
              </a:defRPr>
            </a:lvl6pPr>
            <a:lvl7pPr lvl="6" algn="ctr" rtl="1">
              <a:spcBef>
                <a:spcPts val="400"/>
              </a:spcBef>
              <a:spcAft>
                <a:spcPts val="0"/>
              </a:spcAft>
              <a:buClr>
                <a:srgbClr val="888888"/>
              </a:buClr>
              <a:buSzPts val="2000"/>
              <a:buNone/>
              <a:defRPr>
                <a:solidFill>
                  <a:srgbClr val="888888"/>
                </a:solidFill>
              </a:defRPr>
            </a:lvl7pPr>
            <a:lvl8pPr lvl="7" algn="ctr" rtl="1">
              <a:spcBef>
                <a:spcPts val="400"/>
              </a:spcBef>
              <a:spcAft>
                <a:spcPts val="0"/>
              </a:spcAft>
              <a:buClr>
                <a:srgbClr val="888888"/>
              </a:buClr>
              <a:buSzPts val="2000"/>
              <a:buNone/>
              <a:defRPr>
                <a:solidFill>
                  <a:srgbClr val="888888"/>
                </a:solidFill>
              </a:defRPr>
            </a:lvl8pPr>
            <a:lvl9pPr lvl="8" algn="ctr" rtl="1">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r" rtl="1">
              <a:spcBef>
                <a:spcPts val="400"/>
              </a:spcBef>
              <a:spcAft>
                <a:spcPts val="0"/>
              </a:spcAft>
              <a:buClr>
                <a:srgbClr val="888888"/>
              </a:buClr>
              <a:buSzPts val="2000"/>
              <a:buNone/>
              <a:defRPr sz="2000">
                <a:solidFill>
                  <a:srgbClr val="888888"/>
                </a:solidFill>
              </a:defRPr>
            </a:lvl1pPr>
            <a:lvl2pPr marL="914400" lvl="1" indent="-228600" algn="r" rtl="1">
              <a:spcBef>
                <a:spcPts val="360"/>
              </a:spcBef>
              <a:spcAft>
                <a:spcPts val="0"/>
              </a:spcAft>
              <a:buClr>
                <a:srgbClr val="888888"/>
              </a:buClr>
              <a:buSzPts val="1800"/>
              <a:buNone/>
              <a:defRPr sz="1800">
                <a:solidFill>
                  <a:srgbClr val="888888"/>
                </a:solidFill>
              </a:defRPr>
            </a:lvl2pPr>
            <a:lvl3pPr marL="1371600" lvl="2" indent="-228600" algn="r" rtl="1">
              <a:spcBef>
                <a:spcPts val="320"/>
              </a:spcBef>
              <a:spcAft>
                <a:spcPts val="0"/>
              </a:spcAft>
              <a:buClr>
                <a:srgbClr val="888888"/>
              </a:buClr>
              <a:buSzPts val="1600"/>
              <a:buNone/>
              <a:defRPr sz="1600">
                <a:solidFill>
                  <a:srgbClr val="888888"/>
                </a:solidFill>
              </a:defRPr>
            </a:lvl3pPr>
            <a:lvl4pPr marL="1828800" lvl="3" indent="-228600" algn="r" rtl="1">
              <a:spcBef>
                <a:spcPts val="280"/>
              </a:spcBef>
              <a:spcAft>
                <a:spcPts val="0"/>
              </a:spcAft>
              <a:buClr>
                <a:srgbClr val="888888"/>
              </a:buClr>
              <a:buSzPts val="1400"/>
              <a:buNone/>
              <a:defRPr sz="1400">
                <a:solidFill>
                  <a:srgbClr val="888888"/>
                </a:solidFill>
              </a:defRPr>
            </a:lvl4pPr>
            <a:lvl5pPr marL="2286000" lvl="4" indent="-228600" algn="r" rtl="1">
              <a:spcBef>
                <a:spcPts val="280"/>
              </a:spcBef>
              <a:spcAft>
                <a:spcPts val="0"/>
              </a:spcAft>
              <a:buClr>
                <a:srgbClr val="888888"/>
              </a:buClr>
              <a:buSzPts val="1400"/>
              <a:buNone/>
              <a:defRPr sz="1400">
                <a:solidFill>
                  <a:srgbClr val="888888"/>
                </a:solidFill>
              </a:defRPr>
            </a:lvl5pPr>
            <a:lvl6pPr marL="2743200" lvl="5" indent="-228600" algn="r" rtl="1">
              <a:spcBef>
                <a:spcPts val="280"/>
              </a:spcBef>
              <a:spcAft>
                <a:spcPts val="0"/>
              </a:spcAft>
              <a:buClr>
                <a:srgbClr val="888888"/>
              </a:buClr>
              <a:buSzPts val="1400"/>
              <a:buNone/>
              <a:defRPr sz="1400">
                <a:solidFill>
                  <a:srgbClr val="888888"/>
                </a:solidFill>
              </a:defRPr>
            </a:lvl6pPr>
            <a:lvl7pPr marL="3200400" lvl="6" indent="-228600" algn="r" rtl="1">
              <a:spcBef>
                <a:spcPts val="280"/>
              </a:spcBef>
              <a:spcAft>
                <a:spcPts val="0"/>
              </a:spcAft>
              <a:buClr>
                <a:srgbClr val="888888"/>
              </a:buClr>
              <a:buSzPts val="1400"/>
              <a:buNone/>
              <a:defRPr sz="1400">
                <a:solidFill>
                  <a:srgbClr val="888888"/>
                </a:solidFill>
              </a:defRPr>
            </a:lvl7pPr>
            <a:lvl8pPr marL="3657600" lvl="7" indent="-228600" algn="r" rtl="1">
              <a:spcBef>
                <a:spcPts val="280"/>
              </a:spcBef>
              <a:spcAft>
                <a:spcPts val="0"/>
              </a:spcAft>
              <a:buClr>
                <a:srgbClr val="888888"/>
              </a:buClr>
              <a:buSzPts val="1400"/>
              <a:buNone/>
              <a:defRPr sz="1400">
                <a:solidFill>
                  <a:srgbClr val="888888"/>
                </a:solidFill>
              </a:defRPr>
            </a:lvl8pPr>
            <a:lvl9pPr marL="4114800" lvl="8" indent="-228600" algn="r" rtl="1">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r" rtl="1">
              <a:spcBef>
                <a:spcPts val="640"/>
              </a:spcBef>
              <a:spcAft>
                <a:spcPts val="0"/>
              </a:spcAft>
              <a:buClr>
                <a:schemeClr val="dk1"/>
              </a:buClr>
              <a:buSzPts val="3200"/>
              <a:buChar char="•"/>
              <a:defRPr sz="3200"/>
            </a:lvl1pPr>
            <a:lvl2pPr marL="914400" lvl="1" indent="-406400" algn="r" rtl="1">
              <a:spcBef>
                <a:spcPts val="560"/>
              </a:spcBef>
              <a:spcAft>
                <a:spcPts val="0"/>
              </a:spcAft>
              <a:buClr>
                <a:schemeClr val="dk1"/>
              </a:buClr>
              <a:buSzPts val="2800"/>
              <a:buChar char="–"/>
              <a:defRPr sz="2800"/>
            </a:lvl2pPr>
            <a:lvl3pPr marL="1371600" lvl="2" indent="-381000" algn="r" rtl="1">
              <a:spcBef>
                <a:spcPts val="480"/>
              </a:spcBef>
              <a:spcAft>
                <a:spcPts val="0"/>
              </a:spcAft>
              <a:buClr>
                <a:schemeClr val="dk1"/>
              </a:buClr>
              <a:buSzPts val="2400"/>
              <a:buChar char="•"/>
              <a:defRPr sz="2400"/>
            </a:lvl3pPr>
            <a:lvl4pPr marL="1828800" lvl="3" indent="-355600" algn="r" rtl="1">
              <a:spcBef>
                <a:spcPts val="400"/>
              </a:spcBef>
              <a:spcAft>
                <a:spcPts val="0"/>
              </a:spcAft>
              <a:buClr>
                <a:schemeClr val="dk1"/>
              </a:buClr>
              <a:buSzPts val="2000"/>
              <a:buChar char="–"/>
              <a:defRPr sz="2000"/>
            </a:lvl4pPr>
            <a:lvl5pPr marL="2286000" lvl="4" indent="-355600" algn="r" rtl="1">
              <a:spcBef>
                <a:spcPts val="400"/>
              </a:spcBef>
              <a:spcAft>
                <a:spcPts val="0"/>
              </a:spcAft>
              <a:buClr>
                <a:schemeClr val="dk1"/>
              </a:buClr>
              <a:buSzPts val="2000"/>
              <a:buChar char="»"/>
              <a:defRPr sz="2000"/>
            </a:lvl5pPr>
            <a:lvl6pPr marL="2743200" lvl="5" indent="-355600" algn="r" rtl="1">
              <a:spcBef>
                <a:spcPts val="400"/>
              </a:spcBef>
              <a:spcAft>
                <a:spcPts val="0"/>
              </a:spcAft>
              <a:buClr>
                <a:schemeClr val="dk1"/>
              </a:buClr>
              <a:buSzPts val="2000"/>
              <a:buChar char="•"/>
              <a:defRPr sz="2000"/>
            </a:lvl6pPr>
            <a:lvl7pPr marL="3200400" lvl="6" indent="-355600" algn="r" rtl="1">
              <a:spcBef>
                <a:spcPts val="400"/>
              </a:spcBef>
              <a:spcAft>
                <a:spcPts val="0"/>
              </a:spcAft>
              <a:buClr>
                <a:schemeClr val="dk1"/>
              </a:buClr>
              <a:buSzPts val="2000"/>
              <a:buChar char="•"/>
              <a:defRPr sz="2000"/>
            </a:lvl7pPr>
            <a:lvl8pPr marL="3657600" lvl="7" indent="-355600" algn="r" rtl="1">
              <a:spcBef>
                <a:spcPts val="400"/>
              </a:spcBef>
              <a:spcAft>
                <a:spcPts val="0"/>
              </a:spcAft>
              <a:buClr>
                <a:schemeClr val="dk1"/>
              </a:buClr>
              <a:buSzPts val="2000"/>
              <a:buChar char="•"/>
              <a:defRPr sz="2000"/>
            </a:lvl8pPr>
            <a:lvl9pPr marL="4114800" lvl="8" indent="-355600" algn="r" rtl="1">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r" rtl="1">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r" rtl="1">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r" rtl="1">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fa-I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0" y="533050"/>
            <a:ext cx="2505900" cy="34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a-IR" sz="1500">
                <a:latin typeface="Times New Roman"/>
                <a:ea typeface="Times New Roman"/>
                <a:cs typeface="Times New Roman"/>
                <a:sym typeface="Times New Roman"/>
              </a:rPr>
              <a:t>Report</a:t>
            </a:r>
            <a:endParaRPr sz="1500">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500" b="1">
                <a:latin typeface="Times New Roman"/>
                <a:ea typeface="Times New Roman"/>
                <a:cs typeface="Times New Roman"/>
                <a:sym typeface="Times New Roman"/>
              </a:rPr>
              <a:t> </a:t>
            </a:r>
            <a:endParaRPr sz="1500" b="1">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700" b="1">
                <a:latin typeface="Times New Roman"/>
                <a:ea typeface="Times New Roman"/>
                <a:cs typeface="Times New Roman"/>
                <a:sym typeface="Times New Roman"/>
              </a:rPr>
              <a:t>Summer Project</a:t>
            </a:r>
            <a:endParaRPr sz="1700" b="1">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endParaRPr sz="1700" b="1">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30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fa-IR" sz="1700">
                <a:latin typeface="Times New Roman"/>
                <a:ea typeface="Times New Roman"/>
                <a:cs typeface="Times New Roman"/>
                <a:sym typeface="Times New Roman"/>
              </a:rPr>
              <a:t>Alireza Motazedian</a:t>
            </a:r>
            <a:endParaRPr sz="170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None/>
            </a:pPr>
            <a:r>
              <a:rPr lang="fa-IR">
                <a:latin typeface="Times New Roman"/>
                <a:ea typeface="Times New Roman"/>
                <a:cs typeface="Times New Roman"/>
                <a:sym typeface="Times New Roman"/>
              </a:rPr>
              <a:t>Advisor:</a:t>
            </a:r>
            <a:endParaRPr>
              <a:latin typeface="Times New Roman"/>
              <a:ea typeface="Times New Roman"/>
              <a:cs typeface="Times New Roman"/>
              <a:sym typeface="Times New Roman"/>
            </a:endParaRPr>
          </a:p>
          <a:p>
            <a:pPr marL="0" lvl="0" indent="0" algn="ctr" rtl="0">
              <a:spcBef>
                <a:spcPts val="0"/>
              </a:spcBef>
              <a:spcAft>
                <a:spcPts val="0"/>
              </a:spcAft>
              <a:buNone/>
            </a:pPr>
            <a:r>
              <a:rPr lang="fa-IR">
                <a:solidFill>
                  <a:schemeClr val="dk1"/>
                </a:solidFill>
                <a:latin typeface="Times New Roman"/>
                <a:ea typeface="Times New Roman"/>
                <a:cs typeface="Times New Roman"/>
                <a:sym typeface="Times New Roman"/>
              </a:rPr>
              <a:t>Prof. MD Shaad Mahmud</a:t>
            </a:r>
            <a:endParaRPr sz="1800">
              <a:latin typeface="Times New Roman"/>
              <a:ea typeface="Times New Roman"/>
              <a:cs typeface="Times New Roman"/>
              <a:sym typeface="Times New Roman"/>
            </a:endParaRPr>
          </a:p>
        </p:txBody>
      </p:sp>
      <p:pic>
        <p:nvPicPr>
          <p:cNvPr id="90" name="Google Shape;90;p13"/>
          <p:cNvPicPr preferRelativeResize="0"/>
          <p:nvPr/>
        </p:nvPicPr>
        <p:blipFill>
          <a:blip r:embed="rId3">
            <a:alphaModFix/>
          </a:blip>
          <a:stretch>
            <a:fillRect/>
          </a:stretch>
        </p:blipFill>
        <p:spPr>
          <a:xfrm>
            <a:off x="643949" y="4250363"/>
            <a:ext cx="1535700" cy="408575"/>
          </a:xfrm>
          <a:prstGeom prst="rect">
            <a:avLst/>
          </a:prstGeom>
          <a:noFill/>
          <a:ln>
            <a:noFill/>
          </a:ln>
        </p:spPr>
      </p:pic>
      <p:pic>
        <p:nvPicPr>
          <p:cNvPr id="91" name="Google Shape;91;p13"/>
          <p:cNvPicPr preferRelativeResize="0"/>
          <p:nvPr/>
        </p:nvPicPr>
        <p:blipFill>
          <a:blip r:embed="rId4">
            <a:alphaModFix/>
          </a:blip>
          <a:stretch>
            <a:fillRect/>
          </a:stretch>
        </p:blipFill>
        <p:spPr>
          <a:xfrm>
            <a:off x="2618675" y="505350"/>
            <a:ext cx="6379950" cy="4236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D313AA"/>
              </a:solidFill>
              <a:latin typeface="Times New Roman"/>
              <a:ea typeface="Times New Roman"/>
              <a:cs typeface="Times New Roman"/>
              <a:sym typeface="Times New Roman"/>
            </a:endParaRPr>
          </a:p>
        </p:txBody>
      </p:sp>
      <p:sp>
        <p:nvSpPr>
          <p:cNvPr id="166" name="Google Shape;166;p2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67" name="Google Shape;167;p2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3766875" y="748250"/>
            <a:ext cx="5288125" cy="2922924"/>
          </a:xfrm>
          <a:prstGeom prst="rect">
            <a:avLst/>
          </a:prstGeom>
          <a:noFill/>
          <a:ln>
            <a:noFill/>
          </a:ln>
        </p:spPr>
      </p:pic>
      <p:sp>
        <p:nvSpPr>
          <p:cNvPr id="169" name="Google Shape;169;p22"/>
          <p:cNvSpPr txBox="1"/>
          <p:nvPr/>
        </p:nvSpPr>
        <p:spPr>
          <a:xfrm>
            <a:off x="51425" y="748250"/>
            <a:ext cx="4044000" cy="35094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Introduction: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Problem Formulation: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Possible Ways towards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Applications of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Conclusion: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fa-IR" sz="1800">
                <a:latin typeface="Calibri"/>
                <a:ea typeface="Calibri"/>
                <a:cs typeface="Calibri"/>
                <a:sym typeface="Calibri"/>
              </a:rPr>
              <a:t>What we can learn from this paper about predicting GIC:</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Introduction</a:t>
            </a:r>
            <a:endParaRPr sz="2200" b="1">
              <a:solidFill>
                <a:srgbClr val="D313AA"/>
              </a:solidFill>
              <a:latin typeface="Times New Roman"/>
              <a:ea typeface="Times New Roman"/>
              <a:cs typeface="Times New Roman"/>
              <a:sym typeface="Times New Roman"/>
            </a:endParaRPr>
          </a:p>
        </p:txBody>
      </p:sp>
      <p:sp>
        <p:nvSpPr>
          <p:cNvPr id="176" name="Google Shape;176;p2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77" name="Google Shape;177;p2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79" name="Google Shape;179;p23"/>
          <p:cNvSpPr txBox="1"/>
          <p:nvPr/>
        </p:nvSpPr>
        <p:spPr>
          <a:xfrm>
            <a:off x="147875" y="893675"/>
            <a:ext cx="55230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Problem Formulation</a:t>
            </a:r>
            <a:endParaRPr sz="2200" b="1">
              <a:solidFill>
                <a:srgbClr val="D313AA"/>
              </a:solidFill>
              <a:latin typeface="Times New Roman"/>
              <a:ea typeface="Times New Roman"/>
              <a:cs typeface="Times New Roman"/>
              <a:sym typeface="Times New Roman"/>
            </a:endParaRPr>
          </a:p>
        </p:txBody>
      </p:sp>
      <p:sp>
        <p:nvSpPr>
          <p:cNvPr id="186" name="Google Shape;186;p2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87" name="Google Shape;187;p2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89" name="Google Shape;189;p24"/>
          <p:cNvSpPr txBox="1"/>
          <p:nvPr/>
        </p:nvSpPr>
        <p:spPr>
          <a:xfrm>
            <a:off x="107500" y="745800"/>
            <a:ext cx="58758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addresses fundamental problems in physics-informed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1800">
              <a:latin typeface="Calibri"/>
              <a:ea typeface="Calibri"/>
              <a:cs typeface="Calibri"/>
              <a:sym typeface="Calibri"/>
            </a:endParaRPr>
          </a:p>
        </p:txBody>
      </p:sp>
      <p:sp>
        <p:nvSpPr>
          <p:cNvPr id="190" name="Google Shape;190;p24"/>
          <p:cNvSpPr txBox="1"/>
          <p:nvPr/>
        </p:nvSpPr>
        <p:spPr>
          <a:xfrm>
            <a:off x="107500" y="2814175"/>
            <a:ext cx="8741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Possible Ways towards PIML </a:t>
            </a:r>
            <a:endParaRPr sz="2200" b="1">
              <a:solidFill>
                <a:srgbClr val="D313AA"/>
              </a:solidFill>
              <a:latin typeface="Times New Roman"/>
              <a:ea typeface="Times New Roman"/>
              <a:cs typeface="Times New Roman"/>
              <a:sym typeface="Times New Roman"/>
            </a:endParaRPr>
          </a:p>
        </p:txBody>
      </p:sp>
      <p:sp>
        <p:nvSpPr>
          <p:cNvPr id="197" name="Google Shape;197;p2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98" name="Google Shape;198;p2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4</a:t>
            </a:r>
            <a:endParaRPr sz="2200" b="1" i="0" u="none" strike="noStrike" cap="none">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00" name="Google Shape;200;p25"/>
          <p:cNvSpPr txBox="1"/>
          <p:nvPr/>
        </p:nvSpPr>
        <p:spPr>
          <a:xfrm>
            <a:off x="180000" y="739400"/>
            <a:ext cx="54522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a:latin typeface="Calibri"/>
              <a:ea typeface="Calibri"/>
              <a:cs typeface="Calibri"/>
              <a:sym typeface="Calibri"/>
            </a:endParaRPr>
          </a:p>
        </p:txBody>
      </p:sp>
      <p:sp>
        <p:nvSpPr>
          <p:cNvPr id="201" name="Google Shape;201;p25"/>
          <p:cNvSpPr txBox="1"/>
          <p:nvPr/>
        </p:nvSpPr>
        <p:spPr>
          <a:xfrm>
            <a:off x="180000" y="2863400"/>
            <a:ext cx="84051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Applications of PIML </a:t>
            </a:r>
            <a:endParaRPr sz="2200" b="1">
              <a:solidFill>
                <a:srgbClr val="D313AA"/>
              </a:solidFill>
              <a:latin typeface="Times New Roman"/>
              <a:ea typeface="Times New Roman"/>
              <a:cs typeface="Times New Roman"/>
              <a:sym typeface="Times New Roman"/>
            </a:endParaRPr>
          </a:p>
        </p:txBody>
      </p:sp>
      <p:sp>
        <p:nvSpPr>
          <p:cNvPr id="208" name="Google Shape;208;p2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09" name="Google Shape;209;p2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14</a:t>
            </a:r>
            <a:endParaRPr sz="2200" b="1" i="0" u="none" strike="noStrike" cap="none">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11" name="Google Shape;211;p26"/>
          <p:cNvSpPr txBox="1"/>
          <p:nvPr/>
        </p:nvSpPr>
        <p:spPr>
          <a:xfrm>
            <a:off x="107500" y="765100"/>
            <a:ext cx="5452200" cy="40635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Conclusion</a:t>
            </a:r>
            <a:endParaRPr sz="2200" b="1">
              <a:solidFill>
                <a:srgbClr val="D313AA"/>
              </a:solidFill>
              <a:latin typeface="Times New Roman"/>
              <a:ea typeface="Times New Roman"/>
              <a:cs typeface="Times New Roman"/>
              <a:sym typeface="Times New Roman"/>
            </a:endParaRPr>
          </a:p>
        </p:txBody>
      </p:sp>
      <p:sp>
        <p:nvSpPr>
          <p:cNvPr id="218" name="Google Shape;218;p2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19" name="Google Shape;219;p2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5</a:t>
            </a:r>
            <a:endParaRPr sz="2200" b="1" i="0" u="none" strike="noStrike" cap="none">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21" name="Google Shape;221;p27"/>
          <p:cNvSpPr txBox="1"/>
          <p:nvPr/>
        </p:nvSpPr>
        <p:spPr>
          <a:xfrm>
            <a:off x="107500" y="848675"/>
            <a:ext cx="5666100" cy="3786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07500" y="86925"/>
            <a:ext cx="81606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What we can learn from this paper about predicting GIC</a:t>
            </a:r>
            <a:endParaRPr sz="2200" b="1">
              <a:solidFill>
                <a:srgbClr val="D313AA"/>
              </a:solidFill>
              <a:latin typeface="Times New Roman"/>
              <a:ea typeface="Times New Roman"/>
              <a:cs typeface="Times New Roman"/>
              <a:sym typeface="Times New Roman"/>
            </a:endParaRPr>
          </a:p>
        </p:txBody>
      </p:sp>
      <p:sp>
        <p:nvSpPr>
          <p:cNvPr id="228" name="Google Shape;228;p2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29" name="Google Shape;229;p2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6</a:t>
            </a:r>
            <a:endParaRPr sz="2200" b="1" i="0" u="none" strike="noStrike" cap="none">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31" name="Google Shape;231;p28"/>
          <p:cNvSpPr txBox="1"/>
          <p:nvPr/>
        </p:nvSpPr>
        <p:spPr>
          <a:xfrm>
            <a:off x="0" y="617250"/>
            <a:ext cx="59103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does not specifically address GIC prediction.</a:t>
            </a: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18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2773400"/>
            <a:ext cx="90093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18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Replicate the Amy Keesee’s work</a:t>
            </a:r>
            <a:endParaRPr sz="2200" b="1">
              <a:solidFill>
                <a:srgbClr val="3530F4"/>
              </a:solidFill>
              <a:latin typeface="Lobster"/>
              <a:ea typeface="Lobster"/>
              <a:cs typeface="Lobster"/>
              <a:sym typeface="Lobster"/>
            </a:endParaRPr>
          </a:p>
        </p:txBody>
      </p:sp>
      <p:sp>
        <p:nvSpPr>
          <p:cNvPr id="239" name="Google Shape;239;p2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40" name="Google Shape;240;p2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
        <p:nvSpPr>
          <p:cNvPr id="241" name="Google Shape;241;p29"/>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4989204" y="793307"/>
            <a:ext cx="4065799" cy="3071750"/>
          </a:xfrm>
          <a:prstGeom prst="rect">
            <a:avLst/>
          </a:prstGeom>
          <a:noFill/>
          <a:ln>
            <a:noFill/>
          </a:ln>
        </p:spPr>
      </p:pic>
      <p:sp>
        <p:nvSpPr>
          <p:cNvPr id="243" name="Google Shape;243;p29"/>
          <p:cNvSpPr txBox="1"/>
          <p:nvPr/>
        </p:nvSpPr>
        <p:spPr>
          <a:xfrm>
            <a:off x="167175" y="1080150"/>
            <a:ext cx="47385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My experience during my master's program</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Replicating a couple of your works as part of my summer project. </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4</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06/15/2023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56" name="Google Shape;256;p3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57" name="Google Shape;257;p3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58" name="Google Shape;258;p31"/>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1</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05/25/2023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5</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06/22/2023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71" name="Google Shape;271;p3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72" name="Google Shape;272;p3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73" name="Google Shape;273;p33"/>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6</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06/29/2023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86" name="Google Shape;286;p3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87" name="Google Shape;287;p3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88" name="Google Shape;288;p35"/>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6</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07/06/2023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GitHub</a:t>
            </a:r>
            <a:endParaRPr sz="2200" b="1">
              <a:solidFill>
                <a:srgbClr val="3530F4"/>
              </a:solidFill>
              <a:latin typeface="Lobster"/>
              <a:ea typeface="Lobster"/>
              <a:cs typeface="Lobster"/>
              <a:sym typeface="Lobster"/>
            </a:endParaRPr>
          </a:p>
        </p:txBody>
      </p:sp>
      <p:sp>
        <p:nvSpPr>
          <p:cNvPr id="301" name="Google Shape;301;p3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02" name="Google Shape;302;p3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563342" y="748732"/>
            <a:ext cx="8017315" cy="42501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README.md</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Folder</a:t>
            </a:r>
            <a:r>
              <a:rPr lang="en-US" sz="2200" b="1" dirty="0">
                <a:solidFill>
                  <a:srgbClr val="2626FA"/>
                </a:solidFill>
                <a:latin typeface="Times New Roman"/>
                <a:ea typeface="Times New Roman"/>
                <a:cs typeface="Times New Roman"/>
                <a:sym typeface="Times New Roman"/>
              </a:rPr>
              <a:t> PATH listing</a:t>
            </a:r>
            <a:endParaRPr sz="2200" b="1" dirty="0">
              <a:solidFill>
                <a:srgbClr val="2626FA"/>
              </a:solidFill>
              <a:latin typeface="Lobster"/>
              <a:ea typeface="Lobster"/>
              <a:cs typeface="Lobster"/>
              <a:sym typeface="Lobster"/>
            </a:endParaRPr>
          </a:p>
        </p:txBody>
      </p:sp>
      <p:sp>
        <p:nvSpPr>
          <p:cNvPr id="310" name="Google Shape;310;p3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11" name="Google Shape;311;p3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07498" y="691402"/>
            <a:ext cx="2331479" cy="4267676"/>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2978602" y="721611"/>
            <a:ext cx="6057900" cy="42772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4. </a:t>
            </a:r>
            <a:r>
              <a:rPr lang="fa-IR" sz="2200" b="1" dirty="0">
                <a:solidFill>
                  <a:srgbClr val="D313AA"/>
                </a:solidFill>
                <a:latin typeface="Times New Roman"/>
                <a:ea typeface="Times New Roman"/>
                <a:cs typeface="Times New Roman"/>
                <a:sym typeface="Times New Roman"/>
              </a:rPr>
              <a:t>Concepts</a:t>
            </a:r>
            <a:r>
              <a:rPr lang="en-US" sz="2200" b="1" dirty="0">
                <a:solidFill>
                  <a:srgbClr val="D313AA"/>
                </a:solidFill>
                <a:latin typeface="Times New Roman"/>
                <a:ea typeface="Times New Roman"/>
                <a:cs typeface="Times New Roman"/>
                <a:sym typeface="Times New Roman"/>
              </a:rPr>
              <a:t> _ Books _ Papers</a:t>
            </a:r>
            <a:r>
              <a:rPr lang="en-US" sz="2200" b="1" dirty="0">
                <a:solidFill>
                  <a:schemeClr val="tx1"/>
                </a:solidFill>
                <a:latin typeface="Times New Roman"/>
                <a:ea typeface="Times New Roman"/>
                <a:cs typeface="Times New Roman"/>
                <a:sym typeface="Times New Roman"/>
              </a:rPr>
              <a:t> | </a:t>
            </a:r>
            <a:r>
              <a:rPr lang="en-US" sz="2200" b="1" dirty="0" err="1">
                <a:solidFill>
                  <a:srgbClr val="2626FA"/>
                </a:solidFill>
                <a:latin typeface="Times New Roman"/>
                <a:cs typeface="Times New Roman"/>
                <a:sym typeface="Times New Roman"/>
              </a:rPr>
              <a:t>Concepts.docs</a:t>
            </a:r>
            <a:r>
              <a:rPr lang="en-US" sz="2200" b="1" dirty="0">
                <a:solidFill>
                  <a:srgbClr val="2626FA"/>
                </a:solidFill>
                <a:latin typeface="Times New Roman"/>
                <a:cs typeface="Times New Roman"/>
                <a:sym typeface="Times New Roman"/>
              </a:rPr>
              <a:t> </a:t>
            </a:r>
            <a:endParaRPr sz="2200" b="1" dirty="0">
              <a:solidFill>
                <a:srgbClr val="2626FA"/>
              </a:solidFill>
              <a:latin typeface="Times New Roman"/>
              <a:cs typeface="Times New Roman"/>
              <a:sym typeface="Lobster"/>
            </a:endParaRPr>
          </a:p>
        </p:txBody>
      </p:sp>
      <p:sp>
        <p:nvSpPr>
          <p:cNvPr id="403" name="Google Shape;403;p4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04" name="Google Shape;404;p4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5907348" y="691401"/>
            <a:ext cx="3147651" cy="4313625"/>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07499" y="691402"/>
            <a:ext cx="5188401" cy="3663342"/>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406400" y="742201"/>
            <a:ext cx="5429250"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Data provided by Talha</a:t>
            </a:r>
            <a:endParaRPr sz="2200" b="1" dirty="0">
              <a:solidFill>
                <a:srgbClr val="2626FA"/>
              </a:solidFill>
              <a:latin typeface="Lobster"/>
              <a:ea typeface="Lobster"/>
              <a:cs typeface="Lobster"/>
              <a:sym typeface="Lobster"/>
            </a:endParaRPr>
          </a:p>
        </p:txBody>
      </p:sp>
      <p:sp>
        <p:nvSpPr>
          <p:cNvPr id="320" name="Google Shape;320;p3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21" name="Google Shape;321;p3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4</a:t>
            </a:r>
            <a:endParaRPr sz="2200" b="1" i="0" u="none" strike="noStrike" cap="none"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085365" y="769338"/>
            <a:ext cx="1936750" cy="4249237"/>
          </a:xfrm>
          <a:prstGeom prst="rect">
            <a:avLst/>
          </a:prstGeom>
          <a:noFill/>
          <a:ln>
            <a:noFill/>
          </a:ln>
        </p:spPr>
      </p:pic>
      <p:pic>
        <p:nvPicPr>
          <p:cNvPr id="323" name="Google Shape;323;p39"/>
          <p:cNvPicPr preferRelativeResize="0"/>
          <p:nvPr/>
        </p:nvPicPr>
        <p:blipFill>
          <a:blip r:embed="rId5">
            <a:alphaModFix/>
          </a:blip>
          <a:stretch>
            <a:fillRect/>
          </a:stretch>
        </p:blipFill>
        <p:spPr>
          <a:xfrm>
            <a:off x="7066390" y="807438"/>
            <a:ext cx="1988606" cy="4249237"/>
          </a:xfrm>
          <a:prstGeom prst="rect">
            <a:avLst/>
          </a:prstGeom>
          <a:noFill/>
          <a:ln>
            <a:noFill/>
          </a:ln>
        </p:spPr>
      </p:pic>
      <p:pic>
        <p:nvPicPr>
          <p:cNvPr id="324" name="Google Shape;324;p39"/>
          <p:cNvPicPr preferRelativeResize="0"/>
          <p:nvPr/>
        </p:nvPicPr>
        <p:blipFill>
          <a:blip r:embed="rId6">
            <a:alphaModFix/>
          </a:blip>
          <a:stretch>
            <a:fillRect/>
          </a:stretch>
        </p:blipFill>
        <p:spPr>
          <a:xfrm>
            <a:off x="4142765" y="807438"/>
            <a:ext cx="2667074" cy="4249237"/>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07499" y="691401"/>
            <a:ext cx="1838801" cy="336584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546100" y="2933350"/>
            <a:ext cx="1504264"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GIC data exploration</a:t>
            </a:r>
            <a:endParaRPr sz="2200" b="1" dirty="0">
              <a:solidFill>
                <a:srgbClr val="2626FA"/>
              </a:solidFill>
              <a:latin typeface="Lobster"/>
              <a:ea typeface="Lobster"/>
              <a:cs typeface="Lobster"/>
              <a:sym typeface="Lobster"/>
            </a:endParaRPr>
          </a:p>
        </p:txBody>
      </p:sp>
      <p:sp>
        <p:nvSpPr>
          <p:cNvPr id="342" name="Google Shape;342;p4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43" name="Google Shape;343;p4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5</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3975100" y="695697"/>
            <a:ext cx="3607251" cy="4360878"/>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07499" y="691401"/>
            <a:ext cx="2388051" cy="4371229"/>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647700" y="3780800"/>
            <a:ext cx="2324100"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F102305-8241-CB47-7335-AFB89F6CD6BA}"/>
              </a:ext>
            </a:extLst>
          </p:cNvPr>
          <p:cNvSpPr/>
          <p:nvPr/>
        </p:nvSpPr>
        <p:spPr>
          <a:xfrm>
            <a:off x="5562599" y="1568450"/>
            <a:ext cx="3492399" cy="3556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04" name="Google Shape;104;p1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105" name="Google Shape;105;p15"/>
          <p:cNvSpPr txBox="1"/>
          <p:nvPr/>
        </p:nvSpPr>
        <p:spPr>
          <a:xfrm>
            <a:off x="914275" y="1232800"/>
            <a:ext cx="717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a-IR">
                <a:latin typeface="Calibri"/>
                <a:ea typeface="Calibri"/>
                <a:cs typeface="Calibri"/>
                <a:sym typeface="Calibri"/>
              </a:rPr>
              <a:t>1. System Set-up and Files management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2. Literature Review and Idea Generation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3. Discussion with Talha</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4. Data Acquisition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5. Need for Additional Suggestions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06" name="Google Shape;106;p1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Tasks</a:t>
            </a:r>
            <a:endParaRPr sz="2200"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Data acquisition method</a:t>
            </a:r>
            <a:r>
              <a:rPr lang="en-US" sz="2200" b="1" dirty="0">
                <a:solidFill>
                  <a:srgbClr val="2626FA"/>
                </a:solidFill>
                <a:latin typeface="Times New Roman"/>
                <a:ea typeface="Times New Roman"/>
                <a:cs typeface="Times New Roman"/>
                <a:sym typeface="Times New Roman"/>
              </a:rPr>
              <a:t> </a:t>
            </a:r>
            <a:r>
              <a:rPr lang="en-US" sz="2200" b="1" dirty="0">
                <a:solidFill>
                  <a:schemeClr val="tx1"/>
                </a:solidFill>
                <a:latin typeface="Times New Roman"/>
                <a:ea typeface="Times New Roman"/>
                <a:cs typeface="Times New Roman"/>
                <a:sym typeface="Times New Roman"/>
              </a:rPr>
              <a:t>(Thanks Talha)</a:t>
            </a:r>
            <a:endParaRPr sz="2200" b="1" dirty="0">
              <a:solidFill>
                <a:schemeClr val="tx1"/>
              </a:solidFill>
              <a:latin typeface="Lobster"/>
              <a:ea typeface="Lobster"/>
              <a:cs typeface="Lobster"/>
              <a:sym typeface="Lobster"/>
            </a:endParaRPr>
          </a:p>
        </p:txBody>
      </p:sp>
      <p:sp>
        <p:nvSpPr>
          <p:cNvPr id="331" name="Google Shape;331;p4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32" name="Google Shape;332;p4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6</a:t>
            </a:r>
            <a:endParaRPr sz="2200" b="1" i="0" u="none" strike="noStrike" cap="none"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177601" y="653725"/>
            <a:ext cx="1805025" cy="4442600"/>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4065177" y="741863"/>
            <a:ext cx="1605374" cy="4249238"/>
          </a:xfrm>
          <a:prstGeom prst="rect">
            <a:avLst/>
          </a:prstGeom>
          <a:noFill/>
          <a:ln>
            <a:noFill/>
          </a:ln>
        </p:spPr>
      </p:pic>
      <p:pic>
        <p:nvPicPr>
          <p:cNvPr id="335" name="Google Shape;335;p40"/>
          <p:cNvPicPr preferRelativeResize="0"/>
          <p:nvPr/>
        </p:nvPicPr>
        <p:blipFill>
          <a:blip r:embed="rId6">
            <a:alphaModFix/>
          </a:blip>
          <a:stretch>
            <a:fillRect/>
          </a:stretch>
        </p:blipFill>
        <p:spPr>
          <a:xfrm>
            <a:off x="5702538" y="750400"/>
            <a:ext cx="3322474" cy="4249236"/>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07499" y="695697"/>
            <a:ext cx="2044700" cy="4360878"/>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09551" y="1562100"/>
            <a:ext cx="1942648" cy="40005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3. Data</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Solar wind data</a:t>
            </a:r>
            <a:endParaRPr sz="2200" b="1" dirty="0">
              <a:solidFill>
                <a:srgbClr val="2626FA"/>
              </a:solidFill>
              <a:latin typeface="Lobster"/>
              <a:ea typeface="Lobster"/>
              <a:cs typeface="Lobster"/>
              <a:sym typeface="Lobster"/>
            </a:endParaRPr>
          </a:p>
        </p:txBody>
      </p:sp>
      <p:sp>
        <p:nvSpPr>
          <p:cNvPr id="351" name="Google Shape;351;p4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52" name="Google Shape;352;p4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7</a:t>
            </a:r>
            <a:endParaRPr sz="2200" b="1" i="0" u="none" strike="noStrike" cap="none"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07500" y="1484400"/>
            <a:ext cx="3661233" cy="3560574"/>
          </a:xfrm>
          <a:prstGeom prst="rect">
            <a:avLst/>
          </a:prstGeom>
          <a:noFill/>
          <a:ln>
            <a:noFill/>
          </a:ln>
        </p:spPr>
      </p:pic>
      <p:pic>
        <p:nvPicPr>
          <p:cNvPr id="354" name="Google Shape;354;p42"/>
          <p:cNvPicPr preferRelativeResize="0"/>
          <p:nvPr/>
        </p:nvPicPr>
        <p:blipFill>
          <a:blip r:embed="rId5">
            <a:alphaModFix/>
          </a:blip>
          <a:stretch>
            <a:fillRect/>
          </a:stretch>
        </p:blipFill>
        <p:spPr>
          <a:xfrm>
            <a:off x="6855294" y="1579227"/>
            <a:ext cx="2199707" cy="3465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107500" y="684300"/>
            <a:ext cx="7219950" cy="800100"/>
          </a:xfrm>
          <a:prstGeom prst="rect">
            <a:avLst/>
          </a:prstGeom>
          <a:noFill/>
          <a:ln>
            <a:noFill/>
          </a:ln>
        </p:spPr>
      </p:pic>
      <p:sp>
        <p:nvSpPr>
          <p:cNvPr id="356" name="Google Shape;356;p42"/>
          <p:cNvSpPr/>
          <p:nvPr/>
        </p:nvSpPr>
        <p:spPr>
          <a:xfrm>
            <a:off x="6535750" y="1138025"/>
            <a:ext cx="791700" cy="289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1611425" y="773775"/>
            <a:ext cx="233100" cy="3846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3. Data</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SuperMAG</a:t>
            </a:r>
            <a:endParaRPr sz="2200" b="1" dirty="0">
              <a:solidFill>
                <a:srgbClr val="2626FA"/>
              </a:solidFill>
              <a:latin typeface="Lobster"/>
              <a:ea typeface="Lobster"/>
              <a:cs typeface="Lobster"/>
              <a:sym typeface="Lobster"/>
            </a:endParaRPr>
          </a:p>
        </p:txBody>
      </p:sp>
      <p:sp>
        <p:nvSpPr>
          <p:cNvPr id="364" name="Google Shape;364;p4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65" name="Google Shape;365;p4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8</a:t>
            </a:r>
            <a:endParaRPr sz="2200" b="1" i="0" u="none" strike="noStrike" cap="none"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152400" y="741863"/>
            <a:ext cx="8839199" cy="1239381"/>
          </a:xfrm>
          <a:prstGeom prst="rect">
            <a:avLst/>
          </a:prstGeom>
          <a:noFill/>
          <a:ln>
            <a:noFill/>
          </a:ln>
        </p:spPr>
      </p:pic>
      <p:pic>
        <p:nvPicPr>
          <p:cNvPr id="367" name="Google Shape;367;p43"/>
          <p:cNvPicPr preferRelativeResize="0"/>
          <p:nvPr/>
        </p:nvPicPr>
        <p:blipFill>
          <a:blip r:embed="rId5">
            <a:alphaModFix/>
          </a:blip>
          <a:stretch>
            <a:fillRect/>
          </a:stretch>
        </p:blipFill>
        <p:spPr>
          <a:xfrm>
            <a:off x="152400" y="2133644"/>
            <a:ext cx="2601837" cy="2857456"/>
          </a:xfrm>
          <a:prstGeom prst="rect">
            <a:avLst/>
          </a:prstGeom>
          <a:noFill/>
          <a:ln>
            <a:noFill/>
          </a:ln>
        </p:spPr>
      </p:pic>
      <p:pic>
        <p:nvPicPr>
          <p:cNvPr id="368" name="Google Shape;368;p43"/>
          <p:cNvPicPr preferRelativeResize="0"/>
          <p:nvPr/>
        </p:nvPicPr>
        <p:blipFill>
          <a:blip r:embed="rId6">
            <a:alphaModFix/>
          </a:blip>
          <a:stretch>
            <a:fillRect/>
          </a:stretch>
        </p:blipFill>
        <p:spPr>
          <a:xfrm>
            <a:off x="2906637" y="2133644"/>
            <a:ext cx="3829050" cy="2038350"/>
          </a:xfrm>
          <a:prstGeom prst="rect">
            <a:avLst/>
          </a:prstGeom>
          <a:noFill/>
          <a:ln>
            <a:noFill/>
          </a:ln>
        </p:spPr>
      </p:pic>
      <p:sp>
        <p:nvSpPr>
          <p:cNvPr id="369" name="Google Shape;369;p43"/>
          <p:cNvSpPr/>
          <p:nvPr/>
        </p:nvSpPr>
        <p:spPr>
          <a:xfrm>
            <a:off x="15744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15744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21078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21078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8269675" y="1145325"/>
            <a:ext cx="684900" cy="735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3009625" y="4103200"/>
            <a:ext cx="5945100" cy="8877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r>
              <a:rPr lang="fa-IR" b="1" dirty="0">
                <a:solidFill>
                  <a:schemeClr val="dk1"/>
                </a:solidFill>
                <a:latin typeface="Calibri"/>
                <a:ea typeface="Calibri"/>
                <a:cs typeface="Calibri"/>
                <a:sym typeface="Calibri"/>
              </a:rPr>
              <a:t>Dealing with missing values</a:t>
            </a:r>
            <a:r>
              <a:rPr lang="fa-IR"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1000"/>
              </a:spcBef>
              <a:spcAft>
                <a:spcPts val="0"/>
              </a:spcAft>
              <a:buClr>
                <a:schemeClr val="dk1"/>
              </a:buClr>
              <a:buSzPts val="1100"/>
              <a:buFont typeface="Arial"/>
              <a:buNone/>
            </a:pPr>
            <a:r>
              <a:rPr lang="fa-IR" dirty="0">
                <a:solidFill>
                  <a:schemeClr val="dk1"/>
                </a:solidFill>
                <a:latin typeface="Calibri"/>
                <a:ea typeface="Calibri"/>
                <a:cs typeface="Calibri"/>
                <a:sym typeface="Calibri"/>
              </a:rPr>
              <a:t>As the data is time-series data, it would be better not to drop missing values. Instead</a:t>
            </a:r>
            <a:r>
              <a:rPr lang="en-US" dirty="0">
                <a:solidFill>
                  <a:schemeClr val="dk1"/>
                </a:solidFill>
                <a:latin typeface="Calibri"/>
                <a:ea typeface="Calibri"/>
                <a:cs typeface="Calibri"/>
                <a:sym typeface="Calibri"/>
              </a:rPr>
              <a:t>,</a:t>
            </a:r>
            <a:r>
              <a:rPr lang="fa-IR" dirty="0">
                <a:solidFill>
                  <a:schemeClr val="dk1"/>
                </a:solidFill>
                <a:latin typeface="Calibri"/>
                <a:ea typeface="Calibri"/>
                <a:cs typeface="Calibri"/>
                <a:sym typeface="Calibri"/>
              </a:rPr>
              <a:t> we can fill NAs with median</a:t>
            </a:r>
            <a:r>
              <a:rPr lang="en-US" dirty="0">
                <a:solidFill>
                  <a:schemeClr val="dk1"/>
                </a:solidFill>
                <a:latin typeface="Calibri"/>
                <a:ea typeface="Calibri"/>
                <a:cs typeface="Calibri"/>
                <a:sym typeface="Calibri"/>
              </a:rPr>
              <a:t> or miss forest.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Conflict</a:t>
            </a:r>
            <a:r>
              <a:rPr lang="en-US" sz="2200" b="1" dirty="0">
                <a:solidFill>
                  <a:schemeClr val="tx1"/>
                </a:solidFill>
                <a:latin typeface="Times New Roman"/>
                <a:ea typeface="Times New Roman"/>
                <a:cs typeface="Times New Roman"/>
                <a:sym typeface="Times New Roman"/>
              </a:rPr>
              <a:t> | </a:t>
            </a:r>
            <a:r>
              <a:rPr lang="en-US" sz="2200" b="1" dirty="0">
                <a:solidFill>
                  <a:srgbClr val="2626FA"/>
                </a:solidFill>
                <a:latin typeface="Times New Roman"/>
                <a:ea typeface="Times New Roman"/>
                <a:cs typeface="Times New Roman"/>
                <a:sym typeface="Times New Roman"/>
              </a:rPr>
              <a:t>all years</a:t>
            </a:r>
            <a:r>
              <a:rPr lang="en-US" sz="2200" b="1" dirty="0">
                <a:solidFill>
                  <a:schemeClr val="tx1"/>
                </a:solidFill>
                <a:latin typeface="Times New Roman"/>
                <a:ea typeface="Times New Roman"/>
                <a:cs typeface="Times New Roman"/>
                <a:sym typeface="Times New Roman"/>
              </a:rPr>
              <a:t> vs. </a:t>
            </a:r>
            <a:r>
              <a:rPr lang="en-US" sz="2200" b="1" dirty="0">
                <a:solidFill>
                  <a:srgbClr val="2626FA"/>
                </a:solidFill>
                <a:latin typeface="Times New Roman"/>
                <a:ea typeface="Times New Roman"/>
                <a:cs typeface="Times New Roman"/>
                <a:sym typeface="Times New Roman"/>
              </a:rPr>
              <a:t>year by year</a:t>
            </a:r>
            <a:endParaRPr sz="2200" b="1" dirty="0">
              <a:solidFill>
                <a:srgbClr val="2626FA"/>
              </a:solidFill>
              <a:latin typeface="Lobster"/>
              <a:ea typeface="Lobster"/>
              <a:cs typeface="Lobster"/>
              <a:sym typeface="Lobster"/>
            </a:endParaRPr>
          </a:p>
        </p:txBody>
      </p:sp>
      <p:sp>
        <p:nvSpPr>
          <p:cNvPr id="381" name="Google Shape;381;p4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82" name="Google Shape;382;p4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9</a:t>
            </a:r>
            <a:endParaRPr sz="2200" b="1" i="0" u="none" strike="noStrike" cap="none"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07500" y="2719725"/>
            <a:ext cx="8947499" cy="2319700"/>
          </a:xfrm>
          <a:prstGeom prst="rect">
            <a:avLst/>
          </a:prstGeom>
          <a:noFill/>
          <a:ln>
            <a:noFill/>
          </a:ln>
        </p:spPr>
      </p:pic>
      <p:sp>
        <p:nvSpPr>
          <p:cNvPr id="384" name="Google Shape;384;p44"/>
          <p:cNvSpPr/>
          <p:nvPr/>
        </p:nvSpPr>
        <p:spPr>
          <a:xfrm>
            <a:off x="2064775" y="2957525"/>
            <a:ext cx="667800" cy="205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4862040" y="653701"/>
            <a:ext cx="4192959" cy="20511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7239000" y="653701"/>
            <a:ext cx="914400" cy="2733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8204099" y="653701"/>
            <a:ext cx="800201" cy="2648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660400" y="1270000"/>
            <a:ext cx="3346450" cy="76545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Large downloads: all years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Data issue example</a:t>
            </a:r>
            <a:endParaRPr sz="2200" b="1">
              <a:solidFill>
                <a:srgbClr val="3530F4"/>
              </a:solidFill>
              <a:latin typeface="Lobster"/>
              <a:ea typeface="Lobster"/>
              <a:cs typeface="Lobster"/>
              <a:sym typeface="Lobster"/>
            </a:endParaRPr>
          </a:p>
        </p:txBody>
      </p:sp>
      <p:sp>
        <p:nvSpPr>
          <p:cNvPr id="391" name="Google Shape;391;p4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92" name="Google Shape;392;p4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9</a:t>
            </a:r>
            <a:endParaRPr sz="2200" b="1" i="0" u="none" strike="noStrike" cap="none">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07500" y="1694325"/>
            <a:ext cx="5099732" cy="3361075"/>
          </a:xfrm>
          <a:prstGeom prst="rect">
            <a:avLst/>
          </a:prstGeom>
          <a:noFill/>
          <a:ln>
            <a:noFill/>
          </a:ln>
        </p:spPr>
      </p:pic>
      <p:pic>
        <p:nvPicPr>
          <p:cNvPr id="394" name="Google Shape;394;p45"/>
          <p:cNvPicPr preferRelativeResize="0"/>
          <p:nvPr/>
        </p:nvPicPr>
        <p:blipFill>
          <a:blip r:embed="rId5">
            <a:alphaModFix/>
          </a:blip>
          <a:stretch>
            <a:fillRect/>
          </a:stretch>
        </p:blipFill>
        <p:spPr>
          <a:xfrm>
            <a:off x="107500" y="653725"/>
            <a:ext cx="8947499" cy="1040597"/>
          </a:xfrm>
          <a:prstGeom prst="rect">
            <a:avLst/>
          </a:prstGeom>
          <a:noFill/>
          <a:ln>
            <a:noFill/>
          </a:ln>
        </p:spPr>
      </p:pic>
      <p:sp>
        <p:nvSpPr>
          <p:cNvPr id="395" name="Google Shape;395;p45"/>
          <p:cNvSpPr/>
          <p:nvPr/>
        </p:nvSpPr>
        <p:spPr>
          <a:xfrm>
            <a:off x="3137525" y="951550"/>
            <a:ext cx="4179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39525" y="3212775"/>
            <a:ext cx="39045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High Fidelity </a:t>
            </a:r>
            <a:r>
              <a:rPr lang="fa-IR" sz="2200" b="1">
                <a:latin typeface="Times New Roman"/>
                <a:ea typeface="Times New Roman"/>
                <a:cs typeface="Times New Roman"/>
                <a:sym typeface="Times New Roman"/>
              </a:rPr>
              <a:t>vs.</a:t>
            </a:r>
            <a:r>
              <a:rPr lang="fa-IR" sz="2200" b="1">
                <a:solidFill>
                  <a:srgbClr val="D313AA"/>
                </a:solidFill>
                <a:latin typeface="Times New Roman"/>
                <a:ea typeface="Times New Roman"/>
                <a:cs typeface="Times New Roman"/>
                <a:sym typeface="Times New Roman"/>
              </a:rPr>
              <a:t> Low Fidelity </a:t>
            </a:r>
            <a:r>
              <a:rPr lang="fa-IR" sz="2200" b="1">
                <a:latin typeface="Times New Roman"/>
                <a:ea typeface="Times New Roman"/>
                <a:cs typeface="Times New Roman"/>
                <a:sym typeface="Times New Roman"/>
              </a:rPr>
              <a:t>|</a:t>
            </a:r>
            <a:r>
              <a:rPr lang="fa-IR" sz="2200" b="1">
                <a:solidFill>
                  <a:srgbClr val="D313AA"/>
                </a:solidFill>
                <a:latin typeface="Times New Roman"/>
                <a:ea typeface="Times New Roman"/>
                <a:cs typeface="Times New Roman"/>
                <a:sym typeface="Times New Roman"/>
              </a:rPr>
              <a:t> </a:t>
            </a:r>
            <a:r>
              <a:rPr lang="fa-IR" sz="2200" b="1">
                <a:solidFill>
                  <a:srgbClr val="0000FF"/>
                </a:solidFill>
                <a:latin typeface="Times New Roman"/>
                <a:ea typeface="Times New Roman"/>
                <a:cs typeface="Times New Roman"/>
                <a:sym typeface="Times New Roman"/>
              </a:rPr>
              <a:t>Question?</a:t>
            </a:r>
            <a:endParaRPr sz="2200" b="1">
              <a:solidFill>
                <a:srgbClr val="0000FF"/>
              </a:solidFill>
              <a:latin typeface="Lobster"/>
              <a:ea typeface="Lobster"/>
              <a:cs typeface="Lobster"/>
              <a:sym typeface="Lobster"/>
            </a:endParaRPr>
          </a:p>
        </p:txBody>
      </p:sp>
      <p:sp>
        <p:nvSpPr>
          <p:cNvPr id="412" name="Google Shape;412;p4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13" name="Google Shape;413;p4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10</a:t>
            </a:r>
            <a:endParaRPr sz="2200" b="1" i="0" u="none" strike="noStrike" cap="none"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07500" y="653725"/>
            <a:ext cx="6914329" cy="4408100"/>
          </a:xfrm>
          <a:prstGeom prst="rect">
            <a:avLst/>
          </a:prstGeom>
          <a:noFill/>
          <a:ln>
            <a:noFill/>
          </a:ln>
        </p:spPr>
      </p:pic>
      <p:sp>
        <p:nvSpPr>
          <p:cNvPr id="415" name="Google Shape;415;p47"/>
          <p:cNvSpPr/>
          <p:nvPr/>
        </p:nvSpPr>
        <p:spPr>
          <a:xfrm>
            <a:off x="160725" y="1498050"/>
            <a:ext cx="1408200" cy="2892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7169150" y="1422400"/>
            <a:ext cx="1814124" cy="163195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Thanks, Talha.</a:t>
            </a:r>
          </a:p>
          <a:p>
            <a:endParaRPr lang="en-US" sz="1600" dirty="0">
              <a:solidFill>
                <a:schemeClr val="tx1"/>
              </a:solidFill>
            </a:endParaRPr>
          </a:p>
          <a:p>
            <a:r>
              <a:rPr lang="en-US" sz="1600" dirty="0">
                <a:solidFill>
                  <a:schemeClr val="tx1"/>
                </a:solidFill>
              </a:rPr>
              <a:t>Answer: </a:t>
            </a:r>
          </a:p>
          <a:p>
            <a:r>
              <a:rPr lang="en-US" sz="1600" dirty="0">
                <a:solidFill>
                  <a:schemeClr val="tx1"/>
                </a:solidFill>
              </a:rPr>
              <a:t>Low Fidelity</a:t>
            </a:r>
          </a:p>
          <a:p>
            <a:endParaRPr lang="en-US" sz="1600" dirty="0">
              <a:solidFill>
                <a:schemeClr val="tx1"/>
              </a:solidFill>
            </a:endParaRPr>
          </a:p>
          <a:p>
            <a:r>
              <a:rPr lang="en-US" sz="1600"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dirty="0">
                <a:solidFill>
                  <a:srgbClr val="D313AA"/>
                </a:solidFill>
                <a:latin typeface="Times New Roman"/>
                <a:ea typeface="Times New Roman"/>
                <a:cs typeface="Times New Roman"/>
                <a:sym typeface="Times New Roman"/>
              </a:rPr>
              <a:t>Suggestion</a:t>
            </a:r>
            <a:r>
              <a:rPr lang="en-US" sz="2200" b="1" dirty="0">
                <a:solidFill>
                  <a:srgbClr val="D313AA"/>
                </a:solidFill>
                <a:latin typeface="Times New Roman"/>
                <a:ea typeface="Times New Roman"/>
                <a:cs typeface="Times New Roman"/>
                <a:sym typeface="Times New Roman"/>
              </a:rPr>
              <a:t>s</a:t>
            </a:r>
            <a:endParaRPr sz="2200" b="1" dirty="0">
              <a:solidFill>
                <a:srgbClr val="3530F4"/>
              </a:solidFill>
              <a:latin typeface="Lobster"/>
              <a:ea typeface="Lobster"/>
              <a:cs typeface="Lobster"/>
              <a:sym typeface="Lobster"/>
            </a:endParaRPr>
          </a:p>
        </p:txBody>
      </p:sp>
      <p:sp>
        <p:nvSpPr>
          <p:cNvPr id="422" name="Google Shape;422;p4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23" name="Google Shape;423;p4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11</a:t>
            </a:r>
            <a:endParaRPr sz="2200" b="1" i="0" u="none" strike="noStrike" cap="none"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07499" y="1283262"/>
            <a:ext cx="3771800" cy="1401163"/>
          </a:xfrm>
          <a:prstGeom prst="rect">
            <a:avLst/>
          </a:prstGeom>
          <a:noFill/>
          <a:ln>
            <a:noFill/>
          </a:ln>
        </p:spPr>
      </p:pic>
      <p:sp>
        <p:nvSpPr>
          <p:cNvPr id="425" name="Google Shape;425;p48"/>
          <p:cNvSpPr/>
          <p:nvPr/>
        </p:nvSpPr>
        <p:spPr>
          <a:xfrm>
            <a:off x="3956050" y="1174750"/>
            <a:ext cx="4933950" cy="140116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rtl="0">
              <a:spcBef>
                <a:spcPts val="0"/>
              </a:spcBef>
              <a:spcAft>
                <a:spcPts val="0"/>
              </a:spcAft>
              <a:buSzPts val="1400"/>
              <a:buFont typeface="Arial" panose="020B0604020202020204" pitchFamily="34" charset="0"/>
              <a:buChar char="•"/>
            </a:pPr>
            <a:r>
              <a:rPr lang="fa-IR" sz="1200" dirty="0"/>
              <a:t>Improve </a:t>
            </a:r>
            <a:r>
              <a:rPr lang="en-US" sz="1200" dirty="0"/>
              <a:t>the </a:t>
            </a:r>
            <a:r>
              <a:rPr lang="fa-IR" sz="1200" dirty="0"/>
              <a:t>model </a:t>
            </a:r>
            <a:r>
              <a:rPr lang="en-US" sz="1200" dirty="0"/>
              <a:t>including</a:t>
            </a:r>
            <a:r>
              <a:rPr lang="fa-IR" sz="1200" dirty="0"/>
              <a:t> adjustments of input parameters.</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Increased time history cadence</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Comparison to additional time series techniques</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More ground station</a:t>
            </a:r>
            <a:endParaRPr sz="1200" dirty="0"/>
          </a:p>
        </p:txBody>
      </p:sp>
      <p:pic>
        <p:nvPicPr>
          <p:cNvPr id="426" name="Google Shape;426;p48"/>
          <p:cNvPicPr preferRelativeResize="0"/>
          <p:nvPr/>
        </p:nvPicPr>
        <p:blipFill>
          <a:blip r:embed="rId5">
            <a:alphaModFix/>
          </a:blip>
          <a:stretch>
            <a:fillRect/>
          </a:stretch>
        </p:blipFill>
        <p:spPr>
          <a:xfrm>
            <a:off x="107499" y="3733800"/>
            <a:ext cx="4185101" cy="1023000"/>
          </a:xfrm>
          <a:prstGeom prst="rect">
            <a:avLst/>
          </a:prstGeom>
          <a:noFill/>
          <a:ln>
            <a:noFill/>
          </a:ln>
        </p:spPr>
      </p:pic>
      <p:sp>
        <p:nvSpPr>
          <p:cNvPr id="427" name="Google Shape;427;p48"/>
          <p:cNvSpPr/>
          <p:nvPr/>
        </p:nvSpPr>
        <p:spPr>
          <a:xfrm>
            <a:off x="5174800" y="3817300"/>
            <a:ext cx="3261600" cy="7039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algn="l" rtl="0">
              <a:spcBef>
                <a:spcPts val="0"/>
              </a:spcBef>
              <a:spcAft>
                <a:spcPts val="0"/>
              </a:spcAft>
              <a:buSzPts val="1400"/>
              <a:buFont typeface="Arial" panose="020B0604020202020204" pitchFamily="34" charset="0"/>
              <a:buChar char="•"/>
            </a:pPr>
            <a:r>
              <a:rPr lang="fa-IR" sz="1200" dirty="0"/>
              <a:t>Hyper-parameter tuning process</a:t>
            </a:r>
            <a:endParaRPr sz="1200" dirty="0"/>
          </a:p>
          <a:p>
            <a:pPr marL="457200" lvl="0" algn="l" rtl="0">
              <a:spcBef>
                <a:spcPts val="0"/>
              </a:spcBef>
              <a:spcAft>
                <a:spcPts val="0"/>
              </a:spcAft>
            </a:pPr>
            <a:endParaRPr sz="1200" dirty="0"/>
          </a:p>
          <a:p>
            <a:pPr marL="425450" lvl="0" indent="-285750" algn="l" rtl="0">
              <a:spcBef>
                <a:spcPts val="0"/>
              </a:spcBef>
              <a:spcAft>
                <a:spcPts val="0"/>
              </a:spcAft>
              <a:buSzPts val="1400"/>
              <a:buFont typeface="Arial" panose="020B0604020202020204" pitchFamily="34" charset="0"/>
              <a:buChar char="•"/>
            </a:pPr>
            <a:r>
              <a:rPr lang="fa-IR" sz="1200" dirty="0"/>
              <a:t>Real</a:t>
            </a:r>
            <a:r>
              <a:rPr lang="en-US" sz="1200" dirty="0"/>
              <a:t>-</a:t>
            </a:r>
            <a:r>
              <a:rPr lang="fa-IR" sz="1200" dirty="0"/>
              <a:t>time forecasting</a:t>
            </a:r>
            <a:endParaRPr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dirty="0">
                <a:solidFill>
                  <a:srgbClr val="D313AA"/>
                </a:solidFill>
                <a:latin typeface="Times New Roman"/>
                <a:ea typeface="Times New Roman"/>
                <a:cs typeface="Times New Roman"/>
                <a:sym typeface="Times New Roman"/>
              </a:rPr>
              <a:t>My Suggestion</a:t>
            </a:r>
            <a:r>
              <a:rPr lang="en-US" sz="2200" b="1" dirty="0">
                <a:solidFill>
                  <a:srgbClr val="D313AA"/>
                </a:solidFill>
                <a:latin typeface="Times New Roman"/>
                <a:ea typeface="Times New Roman"/>
                <a:cs typeface="Times New Roman"/>
                <a:sym typeface="Times New Roman"/>
              </a:rPr>
              <a:t>s</a:t>
            </a:r>
            <a:endParaRPr sz="2200" b="1" dirty="0">
              <a:solidFill>
                <a:srgbClr val="3530F4"/>
              </a:solidFill>
              <a:latin typeface="Lobster"/>
              <a:ea typeface="Lobster"/>
              <a:cs typeface="Lobster"/>
              <a:sym typeface="Lobster"/>
            </a:endParaRPr>
          </a:p>
        </p:txBody>
      </p:sp>
      <p:sp>
        <p:nvSpPr>
          <p:cNvPr id="434" name="Google Shape;434;p4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35" name="Google Shape;435;p4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12</a:t>
            </a:r>
            <a:endParaRPr sz="2200" b="1" i="0" u="none" strike="noStrike" cap="none"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07499" y="1314450"/>
            <a:ext cx="5775940" cy="2677656"/>
          </a:xfrm>
          <a:prstGeom prst="rect">
            <a:avLst/>
          </a:prstGeom>
          <a:noFill/>
        </p:spPr>
        <p:txBody>
          <a:bodyPr wrap="none" rtlCol="0">
            <a:spAutoFit/>
          </a:bodyPr>
          <a:lstStyle/>
          <a:p>
            <a:pPr marL="425450" lvl="0" indent="-285750" algn="l" rtl="0">
              <a:spcBef>
                <a:spcPts val="0"/>
              </a:spcBef>
              <a:spcAft>
                <a:spcPts val="0"/>
              </a:spcAft>
              <a:buSzPts val="1400"/>
              <a:buFont typeface="Arial" panose="020B0604020202020204" pitchFamily="34" charset="0"/>
              <a:buChar char="•"/>
            </a:pPr>
            <a:r>
              <a:rPr lang="en-US" sz="2800" dirty="0">
                <a:solidFill>
                  <a:schemeClr val="dk1"/>
                </a:solidFill>
              </a:rPr>
              <a:t>Hyper-parameter tuning process</a:t>
            </a:r>
          </a:p>
          <a:p>
            <a:pPr marL="457200" lvl="0" algn="l" rtl="0">
              <a:spcBef>
                <a:spcPts val="0"/>
              </a:spcBef>
              <a:spcAft>
                <a:spcPts val="0"/>
              </a:spcAft>
            </a:pPr>
            <a:endParaRPr lang="en-US" sz="2800" dirty="0"/>
          </a:p>
          <a:p>
            <a:pPr marL="425450" lvl="0" indent="-285750" algn="l" rtl="0">
              <a:spcBef>
                <a:spcPts val="0"/>
              </a:spcBef>
              <a:spcAft>
                <a:spcPts val="0"/>
              </a:spcAft>
              <a:buSzPts val="1400"/>
              <a:buFont typeface="Arial" panose="020B0604020202020204" pitchFamily="34" charset="0"/>
              <a:buChar char="•"/>
            </a:pPr>
            <a:r>
              <a:rPr lang="en-US" sz="2800" dirty="0"/>
              <a:t>ARIMA</a:t>
            </a:r>
          </a:p>
          <a:p>
            <a:pPr marL="742950" lvl="0" indent="-285750" algn="l" rtl="0">
              <a:spcBef>
                <a:spcPts val="0"/>
              </a:spcBef>
              <a:spcAft>
                <a:spcPts val="0"/>
              </a:spcAft>
              <a:buFont typeface="Arial" panose="020B0604020202020204" pitchFamily="34" charset="0"/>
              <a:buChar char="•"/>
            </a:pPr>
            <a:endParaRPr lang="en-US" sz="2800" dirty="0"/>
          </a:p>
          <a:p>
            <a:pPr marL="425450" lvl="0" indent="-285750" algn="l" rtl="0">
              <a:spcBef>
                <a:spcPts val="0"/>
              </a:spcBef>
              <a:spcAft>
                <a:spcPts val="0"/>
              </a:spcAft>
              <a:buSzPts val="1400"/>
              <a:buFont typeface="Arial" panose="020B0604020202020204" pitchFamily="34" charset="0"/>
              <a:buChar char="•"/>
            </a:pPr>
            <a:r>
              <a:rPr lang="en-US" sz="2800" dirty="0"/>
              <a:t>Other DL models</a:t>
            </a:r>
          </a:p>
          <a:p>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Final data</a:t>
            </a:r>
            <a:r>
              <a:rPr lang="en-US" sz="2200" b="1" dirty="0">
                <a:solidFill>
                  <a:schemeClr val="tx1"/>
                </a:solidFill>
                <a:latin typeface="Times New Roman"/>
                <a:ea typeface="Times New Roman"/>
                <a:cs typeface="Times New Roman"/>
                <a:sym typeface="Times New Roman"/>
              </a:rPr>
              <a:t> | </a:t>
            </a:r>
            <a:r>
              <a:rPr lang="en-US" sz="2200" b="1" dirty="0">
                <a:solidFill>
                  <a:srgbClr val="2626FA"/>
                </a:solidFill>
                <a:latin typeface="Times New Roman"/>
                <a:ea typeface="Times New Roman"/>
                <a:cs typeface="Times New Roman"/>
                <a:sym typeface="Times New Roman"/>
              </a:rPr>
              <a:t>Responses?</a:t>
            </a:r>
            <a:endParaRPr sz="2200" b="1" dirty="0">
              <a:solidFill>
                <a:srgbClr val="2626FA"/>
              </a:solidFill>
              <a:latin typeface="Lobster"/>
              <a:ea typeface="Lobster"/>
              <a:cs typeface="Lobster"/>
              <a:sym typeface="Lobster"/>
            </a:endParaRPr>
          </a:p>
        </p:txBody>
      </p:sp>
      <p:sp>
        <p:nvSpPr>
          <p:cNvPr id="443" name="Google Shape;443;p5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44" name="Google Shape;444;p5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07499" y="906462"/>
            <a:ext cx="8885688" cy="448984"/>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07500" y="1938280"/>
            <a:ext cx="8947500" cy="1239714"/>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89000" y="3610418"/>
            <a:ext cx="8965999" cy="1228843"/>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8007350" y="1016659"/>
            <a:ext cx="768350" cy="25334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8585199" y="2298447"/>
            <a:ext cx="469799" cy="18440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8597899" y="4012947"/>
            <a:ext cx="469799" cy="18440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1" name="Google Shape;451;p5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52" name="Google Shape;452;p5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System Set-up </a:t>
            </a:r>
            <a:r>
              <a:rPr lang="fa-IR" sz="2200" b="1">
                <a:latin typeface="Times New Roman"/>
                <a:ea typeface="Times New Roman"/>
                <a:cs typeface="Times New Roman"/>
                <a:sym typeface="Times New Roman"/>
              </a:rPr>
              <a:t>and</a:t>
            </a:r>
            <a:r>
              <a:rPr lang="fa-IR" sz="2200" b="1">
                <a:solidFill>
                  <a:srgbClr val="D313AA"/>
                </a:solidFill>
                <a:latin typeface="Times New Roman"/>
                <a:ea typeface="Times New Roman"/>
                <a:cs typeface="Times New Roman"/>
                <a:sym typeface="Times New Roman"/>
              </a:rPr>
              <a:t> Files Management</a:t>
            </a:r>
            <a:endParaRPr sz="2200" b="1">
              <a:solidFill>
                <a:srgbClr val="3530F4"/>
              </a:solidFill>
              <a:latin typeface="Lobster"/>
              <a:ea typeface="Lobster"/>
              <a:cs typeface="Lobster"/>
              <a:sym typeface="Lobster"/>
            </a:endParaRPr>
          </a:p>
        </p:txBody>
      </p:sp>
      <p:sp>
        <p:nvSpPr>
          <p:cNvPr id="113" name="Google Shape;113;p1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14" name="Google Shape;114;p1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07500" y="943236"/>
            <a:ext cx="8947500" cy="409284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Archive</a:t>
            </a:r>
            <a:endParaRPr sz="2200" b="1">
              <a:solidFill>
                <a:srgbClr val="3530F4"/>
              </a:solidFill>
              <a:latin typeface="Lobster"/>
              <a:ea typeface="Lobster"/>
              <a:cs typeface="Lobster"/>
              <a:sym typeface="Lobster"/>
            </a:endParaRPr>
          </a:p>
        </p:txBody>
      </p:sp>
      <p:sp>
        <p:nvSpPr>
          <p:cNvPr id="467" name="Google Shape;467;p5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8" name="Google Shape;468;p5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07500" y="1616263"/>
            <a:ext cx="8839200" cy="344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2</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06/01/2023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Literature Review</a:t>
            </a:r>
            <a:endParaRPr sz="2200" b="1">
              <a:solidFill>
                <a:srgbClr val="3530F4"/>
              </a:solidFill>
              <a:latin typeface="Lobster"/>
              <a:ea typeface="Lobster"/>
              <a:cs typeface="Lobster"/>
              <a:sym typeface="Lobster"/>
            </a:endParaRPr>
          </a:p>
        </p:txBody>
      </p:sp>
      <p:sp>
        <p:nvSpPr>
          <p:cNvPr id="128" name="Google Shape;128;p1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29" name="Google Shape;129;p1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6492650" y="691418"/>
            <a:ext cx="2521200" cy="1966899"/>
          </a:xfrm>
          <a:prstGeom prst="rect">
            <a:avLst/>
          </a:prstGeom>
          <a:noFill/>
          <a:ln>
            <a:noFill/>
          </a:ln>
        </p:spPr>
      </p:pic>
      <p:pic>
        <p:nvPicPr>
          <p:cNvPr id="131" name="Google Shape;131;p18"/>
          <p:cNvPicPr preferRelativeResize="0"/>
          <p:nvPr/>
        </p:nvPicPr>
        <p:blipFill>
          <a:blip r:embed="rId5">
            <a:alphaModFix/>
          </a:blip>
          <a:stretch>
            <a:fillRect/>
          </a:stretch>
        </p:blipFill>
        <p:spPr>
          <a:xfrm>
            <a:off x="2883350" y="2878224"/>
            <a:ext cx="3264375" cy="1931724"/>
          </a:xfrm>
          <a:prstGeom prst="rect">
            <a:avLst/>
          </a:prstGeom>
          <a:noFill/>
          <a:ln>
            <a:noFill/>
          </a:ln>
        </p:spPr>
      </p:pic>
      <p:pic>
        <p:nvPicPr>
          <p:cNvPr id="132" name="Google Shape;132;p18"/>
          <p:cNvPicPr preferRelativeResize="0"/>
          <p:nvPr/>
        </p:nvPicPr>
        <p:blipFill>
          <a:blip r:embed="rId6">
            <a:alphaModFix/>
          </a:blip>
          <a:stretch>
            <a:fillRect/>
          </a:stretch>
        </p:blipFill>
        <p:spPr>
          <a:xfrm>
            <a:off x="6298751" y="2775442"/>
            <a:ext cx="2715088" cy="2180382"/>
          </a:xfrm>
          <a:prstGeom prst="rect">
            <a:avLst/>
          </a:prstGeom>
          <a:noFill/>
          <a:ln>
            <a:noFill/>
          </a:ln>
        </p:spPr>
      </p:pic>
      <p:pic>
        <p:nvPicPr>
          <p:cNvPr id="133" name="Google Shape;133;p18"/>
          <p:cNvPicPr preferRelativeResize="0"/>
          <p:nvPr/>
        </p:nvPicPr>
        <p:blipFill>
          <a:blip r:embed="rId7">
            <a:alphaModFix/>
          </a:blip>
          <a:stretch>
            <a:fillRect/>
          </a:stretch>
        </p:blipFill>
        <p:spPr>
          <a:xfrm>
            <a:off x="3099725" y="741863"/>
            <a:ext cx="2625968" cy="1983962"/>
          </a:xfrm>
          <a:prstGeom prst="rect">
            <a:avLst/>
          </a:prstGeom>
          <a:noFill/>
          <a:ln>
            <a:noFill/>
          </a:ln>
        </p:spPr>
      </p:pic>
      <p:pic>
        <p:nvPicPr>
          <p:cNvPr id="134" name="Google Shape;134;p18"/>
          <p:cNvPicPr preferRelativeResize="0"/>
          <p:nvPr/>
        </p:nvPicPr>
        <p:blipFill>
          <a:blip r:embed="rId8">
            <a:alphaModFix/>
          </a:blip>
          <a:stretch>
            <a:fillRect/>
          </a:stretch>
        </p:blipFill>
        <p:spPr>
          <a:xfrm>
            <a:off x="260625" y="1486663"/>
            <a:ext cx="2578552" cy="2620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Thermal effects on superMAG data</a:t>
            </a:r>
            <a:endParaRPr sz="2200" b="1">
              <a:solidFill>
                <a:srgbClr val="3530F4"/>
              </a:solidFill>
              <a:latin typeface="Lobster"/>
              <a:ea typeface="Lobster"/>
              <a:cs typeface="Lobster"/>
              <a:sym typeface="Lobster"/>
            </a:endParaRPr>
          </a:p>
        </p:txBody>
      </p:sp>
      <p:sp>
        <p:nvSpPr>
          <p:cNvPr id="141" name="Google Shape;141;p1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42" name="Google Shape;142;p1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113585" y="653725"/>
            <a:ext cx="6916842" cy="4444850"/>
          </a:xfrm>
          <a:prstGeom prst="rect">
            <a:avLst/>
          </a:prstGeom>
          <a:noFill/>
          <a:ln>
            <a:noFill/>
          </a:ln>
        </p:spPr>
      </p:pic>
      <p:sp>
        <p:nvSpPr>
          <p:cNvPr id="144" name="Google Shape;144;p19"/>
          <p:cNvSpPr txBox="1"/>
          <p:nvPr/>
        </p:nvSpPr>
        <p:spPr>
          <a:xfrm>
            <a:off x="534200" y="1575250"/>
            <a:ext cx="330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3530F4"/>
              </a:solidFill>
              <a:latin typeface="Lobster"/>
              <a:ea typeface="Lobster"/>
              <a:cs typeface="Lobster"/>
              <a:sym typeface="Lobster"/>
            </a:endParaRPr>
          </a:p>
        </p:txBody>
      </p:sp>
      <p:sp>
        <p:nvSpPr>
          <p:cNvPr id="151" name="Google Shape;151;p2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52" name="Google Shape;152;p2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574535" y="653725"/>
            <a:ext cx="7994939" cy="4419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3</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06/07/2023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1120</Words>
  <Application>Microsoft Office PowerPoint</Application>
  <PresentationFormat>On-screen Show (16:9)</PresentationFormat>
  <Paragraphs>229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Times New Roman</vt:lpstr>
      <vt:lpstr>Calibri</vt:lpstr>
      <vt:lpstr>Arial</vt:lpstr>
      <vt:lpstr>Lobster</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aaa</vt:lpstr>
      <vt:lpstr>aaa</vt:lpstr>
      <vt:lpstr>Archive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Alireza Motazedian</cp:lastModifiedBy>
  <cp:revision>2</cp:revision>
  <dcterms:modified xsi:type="dcterms:W3CDTF">2023-07-06T05:08:37Z</dcterms:modified>
</cp:coreProperties>
</file>